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4384000" cy="13716000" type="screen16x9"/>
  <p:notesSz cx="5143500" cy="9144000"/>
  <p:embeddedFontLst>
    <p:embeddedFont>
      <p:font typeface="BarlowCondensed-Medium" panose="02010601030101010101" pitchFamily="2" charset="-122"/>
      <p:regular r:id="rId9"/>
    </p:embeddedFont>
    <p:embeddedFont>
      <p:font typeface="OPPOSans-B" panose="02010601030101010101" pitchFamily="2" charset="-122"/>
      <p:regular r:id="rId10"/>
    </p:embeddedFont>
    <p:embeddedFont>
      <p:font typeface="Reeji-CloudZongYi-GB-Regular" panose="02010601030101010101" pitchFamily="2" charset="-122"/>
      <p:regular r:id="rId11"/>
    </p:embeddedFont>
    <p:embeddedFont>
      <p:font typeface="OPPOSans-M" panose="02010601030101010101" pitchFamily="2" charset="-122"/>
      <p:regular r:id="rId12"/>
    </p:embeddedFont>
    <p:embeddedFont>
      <p:font typeface="OPPOSans-H" panose="02010601030101010101" pitchFamily="2" charset="-122"/>
      <p:regular r:id="rId13"/>
    </p:embeddedFont>
    <p:embeddedFont>
      <p:font typeface="OPPOSans-R" panose="02010601030101010101" pitchFamily="2" charset="-122"/>
      <p:regular r:id="rId1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  <Relationship Id="rId9" Target="fonts/font1.fntdata" Type="http://schemas.openxmlformats.org/officeDocument/2006/relationships/font"/>  <Relationship Id="rId10" Target="fonts/font2.fntdata" Type="http://schemas.openxmlformats.org/officeDocument/2006/relationships/font"/>  <Relationship Id="rId11" Target="fonts/font3.fntdata" Type="http://schemas.openxmlformats.org/officeDocument/2006/relationships/font"/>  <Relationship Id="rId12" Target="fonts/font4.fntdata" Type="http://schemas.openxmlformats.org/officeDocument/2006/relationships/font"/>  <Relationship Id="rId13" Target="fonts/font5.fntdata" Type="http://schemas.openxmlformats.org/officeDocument/2006/relationships/font"/>  <Relationship Id="rId14" Target="fonts/font6.fntdata" Type="http://schemas.openxmlformats.org/officeDocument/2006/relationships/font"/>  <Relationship Id="rId15" Target="presProps.xml" Type="http://schemas.openxmlformats.org/officeDocument/2006/relationships/presProps"/>  <Relationship Id="rId16" Target="viewProps.xml" Type="http://schemas.openxmlformats.org/officeDocument/2006/relationships/viewProps"/>  <Relationship Id="rId17" Target="theme/theme1.xml" Type="http://schemas.openxmlformats.org/officeDocument/2006/relationships/theme"/>  <Relationship Id="rId18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png"/><Relationship Id="rId102" Type="http://schemas.openxmlformats.org/officeDocument/2006/relationships/image" Target="../media/image4.png"/><Relationship Id="rId103" Type="http://schemas.openxmlformats.org/officeDocument/2006/relationships/image" Target="../media/image2.png"/><Relationship Id="rId108" Type="http://schemas.openxmlformats.org/officeDocument/2006/relationships/image" Target="../media/image5.png"/><Relationship Id="rId1011" Type="http://schemas.openxmlformats.org/officeDocument/2006/relationships/image" Target="../media/image3.png"/><Relationship Id="rId1012" Type="http://schemas.openxmlformats.org/officeDocument/2006/relationships/image" Target="../media/image7.png"/><Relationship Id="rId1013" Type="http://schemas.openxmlformats.org/officeDocument/2006/relationships/image" Target="../media/image13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3" Type="http://schemas.openxmlformats.org/officeDocument/2006/relationships/image" Target="../media/image6.png"/><Relationship Id="rId204" Type="http://schemas.openxmlformats.org/officeDocument/2006/relationships/image" Target="../media/image7.png"/><Relationship Id="rId205" Type="http://schemas.openxmlformats.org/officeDocument/2006/relationships/image" Target="../media/image13.png"/><Relationship Id="rId207" Type="http://schemas.openxmlformats.org/officeDocument/2006/relationships/image" Target="../media/image16.png"/><Relationship Id="rId208" Type="http://schemas.openxmlformats.org/officeDocument/2006/relationships/image" Target="../media/image14.png"/><Relationship Id="rId209" Type="http://schemas.openxmlformats.org/officeDocument/2006/relationships/image" Target="../media/image17.png"/><Relationship Id="rId2010" Type="http://schemas.openxmlformats.org/officeDocument/2006/relationships/image" Target="../media/image15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23.png"/><Relationship Id="rId302" Type="http://schemas.openxmlformats.org/officeDocument/2006/relationships/image" Target="../media/image18.png"/><Relationship Id="rId303" Type="http://schemas.openxmlformats.org/officeDocument/2006/relationships/image" Target="../media/image8.png"/><Relationship Id="rId305" Type="http://schemas.openxmlformats.org/officeDocument/2006/relationships/image" Target="../media/image19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23.png"/><Relationship Id="rId402" Type="http://schemas.openxmlformats.org/officeDocument/2006/relationships/image" Target="../media/image18.png"/><Relationship Id="rId403" Type="http://schemas.openxmlformats.org/officeDocument/2006/relationships/image" Target="../media/image9.png"/><Relationship Id="rId405" Type="http://schemas.openxmlformats.org/officeDocument/2006/relationships/image" Target="../media/image21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23.png"/><Relationship Id="rId502" Type="http://schemas.openxmlformats.org/officeDocument/2006/relationships/image" Target="../media/image18.png"/><Relationship Id="rId503" Type="http://schemas.openxmlformats.org/officeDocument/2006/relationships/image" Target="../media/image10.png"/><Relationship Id="rId504" Type="http://schemas.openxmlformats.org/officeDocument/2006/relationships/image" Target="../media/image11.png"/><Relationship Id="rId506" Type="http://schemas.openxmlformats.org/officeDocument/2006/relationships/image" Target="../media/image21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23.png"/><Relationship Id="rId602" Type="http://schemas.openxmlformats.org/officeDocument/2006/relationships/image" Target="../media/image18.png"/><Relationship Id="rId604" Type="http://schemas.openxmlformats.org/officeDocument/2006/relationships/image" Target="../media/image21.png"/><Relationship Id="rId606" Type="http://schemas.openxmlformats.org/officeDocument/2006/relationships/image" Target="../media/image12.png"/><Relationship Id="rId608" Type="http://schemas.openxmlformats.org/officeDocument/2006/relationships/image" Target="../media/image20.png"/><Relationship Id="rId6012" Type="http://schemas.openxmlformats.org/officeDocument/2006/relationships/image" Target="../media/image22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1.png"/><Relationship Id="rId702" Type="http://schemas.openxmlformats.org/officeDocument/2006/relationships/image" Target="../media/image4.png"/><Relationship Id="rId703" Type="http://schemas.openxmlformats.org/officeDocument/2006/relationships/image" Target="../media/image2.png"/><Relationship Id="rId707" Type="http://schemas.openxmlformats.org/officeDocument/2006/relationships/image" Target="../media/image5.png"/><Relationship Id="rId7010" Type="http://schemas.openxmlformats.org/officeDocument/2006/relationships/image" Target="../media/image3.png"/><Relationship Id="rId7011" Type="http://schemas.openxmlformats.org/officeDocument/2006/relationships/image" Target="../media/image7.png"/><Relationship Id="rId701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BAD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1263650" y="1200150"/>
            <a:ext cx="21856700" cy="113157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102">
                </a:blip>
          <a:srcRect/>
          <a:stretch>
            <a:fillRect/>
          </a:stretch>
        </p:blipFill>
        <p:spPr>
          <a:xfrm rot="0" flipV="0" flipH="0">
            <a:off x="12017214" y="3929567"/>
            <a:ext cx="11738649" cy="8586282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103">
                </a:blip>
          <a:srcRect/>
          <a:stretch>
            <a:fillRect/>
          </a:stretch>
        </p:blipFill>
        <p:spPr>
          <a:xfrm rot="0" flipV="0" flipH="0">
            <a:off x="3067537" y="8019441"/>
            <a:ext cx="8662055" cy="1034402"/>
          </a:xfrm>
          <a:prstGeom prst="rect">
            <a:avLst/>
          </a:prstGeom>
        </p:spPr>
      </p:pic>
      <p:sp>
        <p:nvSpPr>
          <p:cNvPr id="104" name="Object 104"/>
          <p:cNvSpPr txBox="1"/>
          <p:nvPr/>
        </p:nvSpPr>
        <p:spPr>
          <a:xfrm>
            <a:off x="3246372" y="8003243"/>
            <a:ext cx="10091285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1" spc="47" dirty="0" smtClean="0" lang="zh-CN">
                <a:solidFill>
                  <a:srgbClr val="FFFFFF"/>
                </a:solidFill>
                <a:latin typeface="BarlowCondensed-Medium"/>
                <a:ea typeface="BarlowCondensed-Medium"/>
              </a:rPr>
              <a:t>WORK SUMMARY IN 18W</a:t>
            </a:r>
            <a:endParaRPr lang="zh-CN" altLang="en-US"/>
          </a:p>
        </p:txBody>
      </p:sp>
      <p:sp>
        <p:nvSpPr>
          <p:cNvPr id="105" name="Object 105"/>
          <p:cNvSpPr txBox="1"/>
          <p:nvPr/>
        </p:nvSpPr>
        <p:spPr>
          <a:xfrm>
            <a:off x="2965937" y="5655003"/>
            <a:ext cx="11204485" cy="2133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4000" i="0" b="0" dirty="0" smtClean="0" lang="zh-CN">
                <a:solidFill>
                  <a:srgbClr val="256095"/>
                </a:solidFill>
                <a:latin typeface="OPPOSans-B"/>
                <a:ea typeface="OPPOSans-B"/>
              </a:rPr>
              <a:t>运营周报</a:t>
            </a:r>
            <a:endParaRPr lang="zh-CN" altLang="en-US"/>
          </a:p>
        </p:txBody>
      </p:sp>
      <p:sp>
        <p:nvSpPr>
          <p:cNvPr id="106" name="Object 106"/>
          <p:cNvSpPr txBox="1"/>
          <p:nvPr/>
        </p:nvSpPr>
        <p:spPr>
          <a:xfrm>
            <a:off x="2965937" y="3544091"/>
            <a:ext cx="11204485" cy="228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5000" i="0" b="0" dirty="0" smtClean="0" lang="zh-CN">
                <a:solidFill>
                  <a:srgbClr val="256095"/>
                </a:solidFill>
                <a:latin typeface="Reeji-CloudZongYi-GB-Regular"/>
                <a:ea typeface="Reeji-CloudZongYi-GB-Regular"/>
              </a:rPr>
              <a:t>公众号</a:t>
            </a:r>
            <a:endParaRPr lang="zh-CN" altLang="en-US"/>
          </a:p>
        </p:txBody>
      </p:sp>
      <p:grpSp>
        <p:nvGrpSpPr>
          <p:cNvPr id="107" name="组合 107"/>
          <p:cNvGrpSpPr/>
          <p:nvPr/>
        </p:nvGrpSpPr>
        <p:grpSpPr>
          <a:xfrm>
            <a:off x="3067537" y="10193991"/>
            <a:ext cx="6450939" cy="609600"/>
            <a:chOff x="3067537" y="10193991"/>
            <a:chExt cx="6450939" cy="609600"/>
          </a:xfrm>
        </p:grpSpPr>
        <p:pic>
          <p:nvPicPr>
            <p:cNvPr id="108" name="image 108"/>
            <p:cNvPicPr>
              <a:picLocks noChangeAspect="1"/>
            </p:cNvPicPr>
            <p:nvPr/>
          </p:nvPicPr>
          <p:blipFill>
            <a:blip r:embed="rId108">
                </a:blip>
            <a:srcRect/>
            <a:stretch>
              <a:fillRect/>
            </a:stretch>
          </p:blipFill>
          <p:spPr>
            <a:xfrm rot="0" flipV="0" flipH="0">
              <a:off x="3067537" y="10358570"/>
              <a:ext cx="280441" cy="280441"/>
            </a:xfrm>
            <a:prstGeom prst="rect">
              <a:avLst/>
            </a:prstGeom>
          </p:spPr>
        </p:pic>
        <p:sp>
          <p:nvSpPr>
            <p:cNvPr id="109" name="Object 109"/>
            <p:cNvSpPr txBox="1"/>
            <p:nvPr/>
          </p:nvSpPr>
          <p:spPr>
            <a:xfrm>
              <a:off x="3416696" y="10117791"/>
              <a:ext cx="6254179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spc="175" dirty="0" smtClean="0" lang="zh-CN">
                  <a:solidFill>
                    <a:srgbClr val="2A2A2A"/>
                  </a:solidFill>
                  <a:latin typeface="OPPOSans-M"/>
                  <a:ea typeface="OPPOSans-M"/>
                </a:rPr>
                <a:t>数据运营：高小定</a:t>
              </a:r>
              <a:endParaRPr lang="zh-CN" altLang="en-US"/>
            </a:p>
          </p:txBody>
        </p:sp>
      </p:grpSp>
      <p:grpSp>
        <p:nvGrpSpPr>
          <p:cNvPr id="1010" name="组合 1010"/>
          <p:cNvGrpSpPr/>
          <p:nvPr/>
        </p:nvGrpSpPr>
        <p:grpSpPr>
          <a:xfrm>
            <a:off x="-505705" y="-911965"/>
            <a:ext cx="4692218" cy="4532256"/>
            <a:chOff x="-505705" y="-911965"/>
            <a:chExt cx="4692218" cy="4532256"/>
          </a:xfrm>
        </p:grpSpPr>
        <p:pic>
          <p:nvPicPr>
            <p:cNvPr id="1011" name="image 1011"/>
            <p:cNvPicPr>
              <a:picLocks noChangeAspect="1"/>
            </p:cNvPicPr>
            <p:nvPr/>
          </p:nvPicPr>
          <p:blipFill>
            <a:blip r:embed="rId1011">
                </a:blip>
            <a:srcRect/>
            <a:stretch>
              <a:fillRect/>
            </a:stretch>
          </p:blipFill>
          <p:spPr>
            <a:xfrm rot="0" flipV="0" flipH="0">
              <a:off x="702895" y="-911965"/>
              <a:ext cx="3483616" cy="2008411"/>
            </a:xfrm>
            <a:prstGeom prst="rect">
              <a:avLst/>
            </a:prstGeom>
          </p:spPr>
        </p:pic>
        <p:pic>
          <p:nvPicPr>
            <p:cNvPr id="1012" name="image 1012"/>
            <p:cNvPicPr>
              <a:picLocks noChangeAspect="1"/>
            </p:cNvPicPr>
            <p:nvPr/>
          </p:nvPicPr>
          <p:blipFill>
            <a:blip r:embed="rId1012">
                </a:blip>
            <a:srcRect/>
            <a:stretch>
              <a:fillRect/>
            </a:stretch>
          </p:blipFill>
          <p:spPr>
            <a:xfrm rot="0" flipV="0" flipH="0">
              <a:off x="-505705" y="314409"/>
              <a:ext cx="1795129" cy="3305881"/>
            </a:xfrm>
            <a:prstGeom prst="rect">
              <a:avLst/>
            </a:prstGeom>
          </p:spPr>
        </p:pic>
        <p:pic>
          <p:nvPicPr>
            <p:cNvPr id="1013" name="image 1013"/>
            <p:cNvPicPr>
              <a:picLocks noChangeAspect="1"/>
            </p:cNvPicPr>
            <p:nvPr/>
          </p:nvPicPr>
          <p:blipFill>
            <a:blip r:embed="rId1013">
                </a:blip>
            <a:srcRect/>
            <a:stretch>
              <a:fillRect/>
            </a:stretch>
          </p:blipFill>
          <p:spPr>
            <a:xfrm rot="0" flipV="0" flipH="0">
              <a:off x="-505705" y="-752003"/>
              <a:ext cx="3412522" cy="34658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bject 201"/>
          <p:cNvSpPr txBox="1"/>
          <p:nvPr/>
        </p:nvSpPr>
        <p:spPr>
          <a:xfrm>
            <a:off x="3535745" y="3812968"/>
            <a:ext cx="4827109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2000" i="0" b="0" spc="2600" dirty="0" smtClean="0" lang="zh-CN">
                <a:solidFill>
                  <a:srgbClr val="2A2A2A"/>
                </a:solidFill>
                <a:latin typeface="Reeji-CloudZongYi-GB-Regular"/>
                <a:ea typeface="Reeji-CloudZongYi-GB-Regular"/>
              </a:rPr>
              <a:t>目录</a:t>
            </a:r>
            <a:endParaRPr lang="zh-CN" altLang="en-US"/>
          </a:p>
        </p:txBody>
      </p:sp>
      <p:grpSp>
        <p:nvGrpSpPr>
          <p:cNvPr id="202" name="组合 202"/>
          <p:cNvGrpSpPr/>
          <p:nvPr/>
        </p:nvGrpSpPr>
        <p:grpSpPr>
          <a:xfrm>
            <a:off x="-505705" y="-911965"/>
            <a:ext cx="4692218" cy="4532256"/>
            <a:chOff x="-505705" y="-911965"/>
            <a:chExt cx="4692218" cy="4532256"/>
          </a:xfrm>
        </p:grpSpPr>
        <p:pic>
          <p:nvPicPr>
            <p:cNvPr id="203" name="image 203"/>
            <p:cNvPicPr>
              <a:picLocks noChangeAspect="1"/>
            </p:cNvPicPr>
            <p:nvPr/>
          </p:nvPicPr>
          <p:blipFill>
            <a:blip r:embed="rId203">
                </a:blip>
            <a:srcRect/>
            <a:stretch>
              <a:fillRect/>
            </a:stretch>
          </p:blipFill>
          <p:spPr>
            <a:xfrm rot="0" flipV="0" flipH="0">
              <a:off x="702895" y="-911965"/>
              <a:ext cx="3483616" cy="2008411"/>
            </a:xfrm>
            <a:prstGeom prst="rect">
              <a:avLst/>
            </a:prstGeom>
          </p:spPr>
        </p:pic>
        <p:pic>
          <p:nvPicPr>
            <p:cNvPr id="204" name="image 204"/>
            <p:cNvPicPr>
              <a:picLocks noChangeAspect="1"/>
            </p:cNvPicPr>
            <p:nvPr/>
          </p:nvPicPr>
          <p:blipFill>
            <a:blip r:embed="rId204">
                </a:blip>
            <a:srcRect/>
            <a:stretch>
              <a:fillRect/>
            </a:stretch>
          </p:blipFill>
          <p:spPr>
            <a:xfrm rot="0" flipV="0" flipH="0">
              <a:off x="-505705" y="314409"/>
              <a:ext cx="1795129" cy="3305881"/>
            </a:xfrm>
            <a:prstGeom prst="rect">
              <a:avLst/>
            </a:prstGeom>
          </p:spPr>
        </p:pic>
        <p:pic>
          <p:nvPicPr>
            <p:cNvPr id="205" name="image 205"/>
            <p:cNvPicPr>
              <a:picLocks noChangeAspect="1"/>
            </p:cNvPicPr>
            <p:nvPr/>
          </p:nvPicPr>
          <p:blipFill>
            <a:blip r:embed="rId205">
                </a:blip>
            <a:srcRect/>
            <a:stretch>
              <a:fillRect/>
            </a:stretch>
          </p:blipFill>
          <p:spPr>
            <a:xfrm rot="0" flipV="0" flipH="0">
              <a:off x="-505705" y="-752003"/>
              <a:ext cx="3412522" cy="3465843"/>
            </a:xfrm>
            <a:prstGeom prst="rect">
              <a:avLst/>
            </a:prstGeom>
          </p:spPr>
        </p:pic>
      </p:grpSp>
      <p:grpSp>
        <p:nvGrpSpPr>
          <p:cNvPr id="206" name="组合 206"/>
          <p:cNvGrpSpPr/>
          <p:nvPr/>
        </p:nvGrpSpPr>
        <p:grpSpPr>
          <a:xfrm>
            <a:off x="14816759" y="11195205"/>
            <a:ext cx="9592640" cy="2546194"/>
            <a:chOff x="14816759" y="11195205"/>
            <a:chExt cx="9592640" cy="2546194"/>
          </a:xfrm>
        </p:grpSpPr>
        <p:pic>
          <p:nvPicPr>
            <p:cNvPr id="207" name="image 207"/>
            <p:cNvPicPr>
              <a:picLocks noChangeAspect="1"/>
            </p:cNvPicPr>
            <p:nvPr/>
          </p:nvPicPr>
          <p:blipFill>
            <a:blip r:embed="rId207">
                </a:blip>
            <a:srcRect/>
            <a:stretch>
              <a:fillRect/>
            </a:stretch>
          </p:blipFill>
          <p:spPr>
            <a:xfrm rot="0" flipV="0" flipH="0">
              <a:off x="21014473" y="11195205"/>
              <a:ext cx="2348815" cy="2289601"/>
            </a:xfrm>
            <a:prstGeom prst="rect">
              <a:avLst/>
            </a:prstGeom>
          </p:spPr>
        </p:pic>
        <p:pic>
          <p:nvPicPr>
            <p:cNvPr id="208" name="image 208"/>
            <p:cNvPicPr>
              <a:picLocks noChangeAspect="1"/>
            </p:cNvPicPr>
            <p:nvPr/>
          </p:nvPicPr>
          <p:blipFill>
            <a:blip r:embed="rId208">
                </a:blip>
            <a:srcRect/>
            <a:stretch>
              <a:fillRect/>
            </a:stretch>
          </p:blipFill>
          <p:spPr>
            <a:xfrm rot="0" flipV="0" flipH="0">
              <a:off x="17145836" y="12142626"/>
              <a:ext cx="1835628" cy="986897"/>
            </a:xfrm>
            <a:prstGeom prst="rect">
              <a:avLst/>
            </a:prstGeom>
          </p:spPr>
        </p:pic>
        <p:pic>
          <p:nvPicPr>
            <p:cNvPr id="209" name="image 209"/>
            <p:cNvPicPr>
              <a:picLocks noChangeAspect="1"/>
            </p:cNvPicPr>
            <p:nvPr/>
          </p:nvPicPr>
          <p:blipFill>
            <a:blip r:embed="rId209">
                </a:blip>
            <a:srcRect/>
            <a:stretch>
              <a:fillRect/>
            </a:stretch>
          </p:blipFill>
          <p:spPr>
            <a:xfrm rot="0" flipV="0" flipH="0">
              <a:off x="14816759" y="11767605"/>
              <a:ext cx="9592640" cy="1973794"/>
            </a:xfrm>
            <a:prstGeom prst="rect">
              <a:avLst/>
            </a:prstGeom>
          </p:spPr>
        </p:pic>
      </p:grpSp>
      <p:pic>
        <p:nvPicPr>
          <p:cNvPr id="2010" name="image 2010"/>
          <p:cNvPicPr>
            <a:picLocks noChangeAspect="1"/>
          </p:cNvPicPr>
          <p:nvPr/>
        </p:nvPicPr>
        <p:blipFill>
          <a:blip r:embed="rId2010">
                </a:blip>
          <a:srcRect/>
          <a:stretch>
            <a:fillRect/>
          </a:stretch>
        </p:blipFill>
        <p:spPr>
          <a:xfrm rot="0" flipV="0" flipH="0">
            <a:off x="726032" y="7282240"/>
            <a:ext cx="8795849" cy="6433759"/>
          </a:xfrm>
          <a:prstGeom prst="rect">
            <a:avLst/>
          </a:prstGeom>
        </p:spPr>
      </p:pic>
      <p:grpSp>
        <p:nvGrpSpPr>
          <p:cNvPr id="2011" name="组合 2011"/>
          <p:cNvGrpSpPr/>
          <p:nvPr/>
        </p:nvGrpSpPr>
        <p:grpSpPr>
          <a:xfrm>
            <a:off x="11847800" y="3620291"/>
            <a:ext cx="9398759" cy="1066800"/>
            <a:chOff x="11847800" y="3620291"/>
            <a:chExt cx="9398759" cy="1066800"/>
          </a:xfrm>
        </p:grpSpPr>
        <p:sp>
          <p:nvSpPr>
            <p:cNvPr id="2012" name="Object 2012"/>
            <p:cNvSpPr txBox="1"/>
            <p:nvPr/>
          </p:nvSpPr>
          <p:spPr>
            <a:xfrm>
              <a:off x="13305245" y="3709191"/>
              <a:ext cx="8093714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800" i="0" b="0" dirty="0" smtClean="0" lang="zh-CN">
                  <a:solidFill>
                    <a:srgbClr val="256095"/>
                  </a:solidFill>
                  <a:latin typeface="OPPOSans-B"/>
                  <a:ea typeface="OPPOSans-B"/>
                </a:rPr>
                <a:t>本周关注人数趋势</a:t>
              </a:r>
              <a:endParaRPr lang="zh-CN" altLang="en-US"/>
            </a:p>
          </p:txBody>
        </p:sp>
        <p:sp>
          <p:nvSpPr>
            <p:cNvPr id="2013" name="Object 2013"/>
            <p:cNvSpPr txBox="1"/>
            <p:nvPr/>
          </p:nvSpPr>
          <p:spPr>
            <a:xfrm>
              <a:off x="11746200" y="3544091"/>
              <a:ext cx="1635808" cy="1066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83333"/>
                </a:lnSpc>
              </a:pPr>
              <a:r>
                <a:rPr sz="8400" i="0" b="1" spc="300" dirty="0" smtClean="0" lang="zh-CN">
                  <a:solidFill>
                    <a:srgbClr val="256095"/>
                  </a:solidFill>
                  <a:latin typeface="BarlowCondensed-Medium"/>
                  <a:ea typeface="BarlowCondensed-Medium"/>
                </a:rPr>
                <a:t>01</a:t>
              </a:r>
              <a:endParaRPr lang="zh-CN" altLang="en-US"/>
            </a:p>
          </p:txBody>
        </p:sp>
      </p:grpSp>
      <p:grpSp>
        <p:nvGrpSpPr>
          <p:cNvPr id="2014" name="组合 2014"/>
          <p:cNvGrpSpPr/>
          <p:nvPr/>
        </p:nvGrpSpPr>
        <p:grpSpPr>
          <a:xfrm>
            <a:off x="11847800" y="5184568"/>
            <a:ext cx="9262468" cy="1066800"/>
            <a:chOff x="11847800" y="5184568"/>
            <a:chExt cx="9262468" cy="1066800"/>
          </a:xfrm>
        </p:grpSpPr>
        <p:sp>
          <p:nvSpPr>
            <p:cNvPr id="2015" name="Object 2015"/>
            <p:cNvSpPr txBox="1"/>
            <p:nvPr/>
          </p:nvSpPr>
          <p:spPr>
            <a:xfrm>
              <a:off x="13305245" y="5273468"/>
              <a:ext cx="7957423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800" i="0" b="0" dirty="0" smtClean="0" lang="zh-CN">
                  <a:solidFill>
                    <a:srgbClr val="256095"/>
                  </a:solidFill>
                  <a:latin typeface="OPPOSans-B"/>
                  <a:ea typeface="OPPOSans-B"/>
                </a:rPr>
                <a:t>本周图文阅读情况</a:t>
              </a:r>
              <a:endParaRPr lang="zh-CN" altLang="en-US"/>
            </a:p>
          </p:txBody>
        </p:sp>
        <p:sp>
          <p:nvSpPr>
            <p:cNvPr id="2016" name="Object 2016"/>
            <p:cNvSpPr txBox="1"/>
            <p:nvPr/>
          </p:nvSpPr>
          <p:spPr>
            <a:xfrm>
              <a:off x="11746200" y="5108368"/>
              <a:ext cx="1635808" cy="1066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83333"/>
                </a:lnSpc>
              </a:pPr>
              <a:r>
                <a:rPr sz="8400" i="0" b="0" spc="300" dirty="0" smtClean="0" lang="zh-CN">
                  <a:solidFill>
                    <a:srgbClr val="256095"/>
                  </a:solidFill>
                  <a:latin typeface="BarlowCondensed-Medium"/>
                  <a:ea typeface="BarlowCondensed-Medium"/>
                </a:rPr>
                <a:t>02</a:t>
              </a:r>
              <a:endParaRPr lang="zh-CN" altLang="en-US"/>
            </a:p>
          </p:txBody>
        </p:sp>
      </p:grpSp>
      <p:grpSp>
        <p:nvGrpSpPr>
          <p:cNvPr id="2017" name="组合 2017"/>
          <p:cNvGrpSpPr/>
          <p:nvPr/>
        </p:nvGrpSpPr>
        <p:grpSpPr>
          <a:xfrm>
            <a:off x="11847800" y="6748846"/>
            <a:ext cx="9033551" cy="1066800"/>
            <a:chOff x="11847800" y="6748846"/>
            <a:chExt cx="9033551" cy="1066800"/>
          </a:xfrm>
        </p:grpSpPr>
        <p:sp>
          <p:nvSpPr>
            <p:cNvPr id="2018" name="Object 2018"/>
            <p:cNvSpPr txBox="1"/>
            <p:nvPr/>
          </p:nvSpPr>
          <p:spPr>
            <a:xfrm>
              <a:off x="13305245" y="6837746"/>
              <a:ext cx="7728506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800" i="0" b="0" dirty="0" smtClean="0" lang="zh-CN">
                  <a:solidFill>
                    <a:srgbClr val="256095"/>
                  </a:solidFill>
                  <a:latin typeface="OPPOSans-B"/>
                  <a:ea typeface="OPPOSans-B"/>
                </a:rPr>
                <a:t>本周用户转化情况</a:t>
              </a:r>
              <a:endParaRPr lang="zh-CN" altLang="en-US"/>
            </a:p>
          </p:txBody>
        </p:sp>
        <p:sp>
          <p:nvSpPr>
            <p:cNvPr id="2019" name="Object 2019"/>
            <p:cNvSpPr txBox="1"/>
            <p:nvPr/>
          </p:nvSpPr>
          <p:spPr>
            <a:xfrm>
              <a:off x="11746200" y="6672646"/>
              <a:ext cx="1635808" cy="1066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83333"/>
                </a:lnSpc>
              </a:pPr>
              <a:r>
                <a:rPr sz="8400" i="0" b="0" spc="300" dirty="0" smtClean="0" lang="zh-CN">
                  <a:solidFill>
                    <a:srgbClr val="256095"/>
                  </a:solidFill>
                  <a:latin typeface="BarlowCondensed-Medium"/>
                  <a:ea typeface="BarlowCondensed-Medium"/>
                </a:rPr>
                <a:t>03</a:t>
              </a:r>
              <a:endParaRPr lang="zh-CN" altLang="en-US"/>
            </a:p>
          </p:txBody>
        </p:sp>
      </p:grpSp>
      <p:grpSp>
        <p:nvGrpSpPr>
          <p:cNvPr id="2020" name="组合 2020"/>
          <p:cNvGrpSpPr/>
          <p:nvPr/>
        </p:nvGrpSpPr>
        <p:grpSpPr>
          <a:xfrm>
            <a:off x="11847800" y="8313123"/>
            <a:ext cx="9262468" cy="1066800"/>
            <a:chOff x="11847800" y="8313123"/>
            <a:chExt cx="9262468" cy="1066800"/>
          </a:xfrm>
        </p:grpSpPr>
        <p:sp>
          <p:nvSpPr>
            <p:cNvPr id="2021" name="Object 2021"/>
            <p:cNvSpPr txBox="1"/>
            <p:nvPr/>
          </p:nvSpPr>
          <p:spPr>
            <a:xfrm>
              <a:off x="13305245" y="8402023"/>
              <a:ext cx="7957423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800" i="0" b="0" dirty="0" smtClean="0" lang="zh-CN">
                  <a:solidFill>
                    <a:srgbClr val="256095"/>
                  </a:solidFill>
                  <a:latin typeface="OPPOSans-B"/>
                  <a:ea typeface="OPPOSans-B"/>
                </a:rPr>
                <a:t>本周专题PV/UV</a:t>
              </a:r>
              <a:endParaRPr lang="zh-CN" altLang="en-US"/>
            </a:p>
          </p:txBody>
        </p:sp>
        <p:sp>
          <p:nvSpPr>
            <p:cNvPr id="2022" name="Object 2022"/>
            <p:cNvSpPr txBox="1"/>
            <p:nvPr/>
          </p:nvSpPr>
          <p:spPr>
            <a:xfrm>
              <a:off x="11746200" y="8236923"/>
              <a:ext cx="1635808" cy="1066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83333"/>
                </a:lnSpc>
              </a:pPr>
              <a:r>
                <a:rPr sz="8400" i="0" b="0" spc="300" dirty="0" smtClean="0" lang="zh-CN">
                  <a:solidFill>
                    <a:srgbClr val="256095"/>
                  </a:solidFill>
                  <a:latin typeface="BarlowCondensed-Medium"/>
                  <a:ea typeface="BarlowCondensed-Medium"/>
                </a:rPr>
                <a:t>04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20688300" y="-25400"/>
            <a:ext cx="3708400" cy="11303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02">
                </a:blip>
          <a:srcRect/>
          <a:stretch>
            <a:fillRect/>
          </a:stretch>
        </p:blipFill>
        <p:spPr>
          <a:xfrm rot="0" flipV="0" flipH="0">
            <a:off x="-38100" y="12052300"/>
            <a:ext cx="2794000" cy="1689100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303">
                </a:blip>
          <a:srcRect/>
          <a:stretch>
            <a:fillRect/>
          </a:stretch>
        </p:blipFill>
        <p:spPr>
          <a:xfrm rot="0" flipV="0" flipH="0">
            <a:off x="2117332" y="3214092"/>
            <a:ext cx="20775197" cy="7568709"/>
          </a:xfrm>
          <a:prstGeom prst="rect">
            <a:avLst/>
          </a:prstGeom>
        </p:spPr>
      </p:pic>
      <p:grpSp>
        <p:nvGrpSpPr>
          <p:cNvPr id="304" name="组合 304"/>
          <p:cNvGrpSpPr/>
          <p:nvPr/>
        </p:nvGrpSpPr>
        <p:grpSpPr>
          <a:xfrm>
            <a:off x="1289046" y="1204551"/>
            <a:ext cx="10902953" cy="1174750"/>
            <a:chOff x="1289046" y="1204551"/>
            <a:chExt cx="10902953" cy="1174750"/>
          </a:xfrm>
        </p:grpSpPr>
        <p:pic>
          <p:nvPicPr>
            <p:cNvPr id="305" name="image 305"/>
            <p:cNvPicPr>
              <a:picLocks noChangeAspect="1"/>
            </p:cNvPicPr>
            <p:nvPr/>
          </p:nvPicPr>
          <p:blipFill>
            <a:blip r:embed="rId305">
                </a:blip>
            <a:srcRect/>
            <a:stretch>
              <a:fillRect/>
            </a:stretch>
          </p:blipFill>
          <p:spPr>
            <a:xfrm rot="0" flipV="0" flipH="0">
              <a:off x="1289046" y="1204551"/>
              <a:ext cx="355600" cy="1174750"/>
            </a:xfrm>
            <a:prstGeom prst="rect">
              <a:avLst/>
            </a:prstGeom>
          </p:spPr>
        </p:pic>
        <p:sp>
          <p:nvSpPr>
            <p:cNvPr id="306" name="Object 306"/>
            <p:cNvSpPr txBox="1"/>
            <p:nvPr/>
          </p:nvSpPr>
          <p:spPr>
            <a:xfrm>
              <a:off x="2027631" y="1258526"/>
              <a:ext cx="10316768" cy="914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6000" i="0" b="0" dirty="0" smtClean="0" lang="zh-CN">
                  <a:solidFill>
                    <a:srgbClr val="2A2A2A"/>
                  </a:solidFill>
                  <a:latin typeface="OPPOSans-H"/>
                  <a:ea typeface="OPPOSans-H"/>
                </a:rPr>
                <a:t>本周关注人数趋势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20688300" y="-25400"/>
            <a:ext cx="3708400" cy="1130300"/>
          </a:xfrm>
          <a:prstGeom prst="rect">
            <a:avLst/>
          </a:prstGeom>
        </p:spPr>
      </p:pic>
      <p:pic>
        <p:nvPicPr>
          <p:cNvPr id="402" name="image 402"/>
          <p:cNvPicPr>
            <a:picLocks noChangeAspect="1"/>
          </p:cNvPicPr>
          <p:nvPr/>
        </p:nvPicPr>
        <p:blipFill>
          <a:blip r:embed="rId402">
                </a:blip>
          <a:srcRect/>
          <a:stretch>
            <a:fillRect/>
          </a:stretch>
        </p:blipFill>
        <p:spPr>
          <a:xfrm rot="0" flipV="0" flipH="0">
            <a:off x="-38100" y="12052300"/>
            <a:ext cx="2794000" cy="1689100"/>
          </a:xfrm>
          <a:prstGeom prst="rect">
            <a:avLst/>
          </a:prstGeom>
        </p:spPr>
      </p:pic>
      <p:pic>
        <p:nvPicPr>
          <p:cNvPr id="403" name="image 403"/>
          <p:cNvPicPr>
            <a:picLocks noChangeAspect="1"/>
          </p:cNvPicPr>
          <p:nvPr/>
        </p:nvPicPr>
        <p:blipFill>
          <a:blip r:embed="rId403">
                </a:blip>
          <a:srcRect/>
          <a:stretch>
            <a:fillRect/>
          </a:stretch>
        </p:blipFill>
        <p:spPr>
          <a:xfrm rot="0" flipV="0" flipH="0">
            <a:off x="1813649" y="3490811"/>
            <a:ext cx="20756700" cy="7817270"/>
          </a:xfrm>
          <a:prstGeom prst="rect">
            <a:avLst/>
          </a:prstGeom>
        </p:spPr>
      </p:pic>
      <p:grpSp>
        <p:nvGrpSpPr>
          <p:cNvPr id="404" name="组合 404"/>
          <p:cNvGrpSpPr/>
          <p:nvPr/>
        </p:nvGrpSpPr>
        <p:grpSpPr>
          <a:xfrm>
            <a:off x="1289046" y="1204551"/>
            <a:ext cx="10902953" cy="1174749"/>
            <a:chOff x="1289046" y="1204551"/>
            <a:chExt cx="10902953" cy="1174749"/>
          </a:xfrm>
        </p:grpSpPr>
        <p:pic>
          <p:nvPicPr>
            <p:cNvPr id="405" name="image 405"/>
            <p:cNvPicPr>
              <a:picLocks noChangeAspect="1"/>
            </p:cNvPicPr>
            <p:nvPr/>
          </p:nvPicPr>
          <p:blipFill>
            <a:blip r:embed="rId405">
                </a:blip>
            <a:srcRect/>
            <a:stretch>
              <a:fillRect/>
            </a:stretch>
          </p:blipFill>
          <p:spPr>
            <a:xfrm rot="0" flipV="0" flipH="0">
              <a:off x="1289046" y="1204551"/>
              <a:ext cx="355599" cy="1174749"/>
            </a:xfrm>
            <a:prstGeom prst="rect">
              <a:avLst/>
            </a:prstGeom>
          </p:spPr>
        </p:pic>
        <p:sp>
          <p:nvSpPr>
            <p:cNvPr id="406" name="Object 406"/>
            <p:cNvSpPr txBox="1"/>
            <p:nvPr/>
          </p:nvSpPr>
          <p:spPr>
            <a:xfrm>
              <a:off x="2027631" y="1258526"/>
              <a:ext cx="10316768" cy="914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990" i="0" b="0" dirty="0" smtClean="0" lang="zh-CN">
                  <a:solidFill>
                    <a:srgbClr val="2A2A2A"/>
                  </a:solidFill>
                  <a:latin typeface="OPPOSans-H"/>
                  <a:ea typeface="OPPOSans-H"/>
                </a:rPr>
                <a:t>本周图文阅读情况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/>
          <a:stretch>
            <a:fillRect/>
          </a:stretch>
        </p:blipFill>
        <p:spPr>
          <a:xfrm rot="0" flipV="0" flipH="0">
            <a:off x="20688300" y="-25400"/>
            <a:ext cx="3708400" cy="1130300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502">
                </a:blip>
          <a:srcRect/>
          <a:stretch>
            <a:fillRect/>
          </a:stretch>
        </p:blipFill>
        <p:spPr>
          <a:xfrm rot="0" flipV="0" flipH="0">
            <a:off x="-38100" y="12052300"/>
            <a:ext cx="2794000" cy="1689100"/>
          </a:xfrm>
          <a:prstGeom prst="rect">
            <a:avLst/>
          </a:prstGeom>
        </p:spPr>
      </p:pic>
      <p:pic>
        <p:nvPicPr>
          <p:cNvPr id="503" name="image 503"/>
          <p:cNvPicPr>
            <a:picLocks noChangeAspect="1"/>
          </p:cNvPicPr>
          <p:nvPr/>
        </p:nvPicPr>
        <p:blipFill>
          <a:blip r:embed="rId503">
                </a:blip>
          <a:srcRect/>
          <a:stretch>
            <a:fillRect/>
          </a:stretch>
        </p:blipFill>
        <p:spPr>
          <a:xfrm rot="0" flipV="0" flipH="0">
            <a:off x="12421851" y="3869763"/>
            <a:ext cx="9670923" cy="7973007"/>
          </a:xfrm>
          <a:prstGeom prst="rect">
            <a:avLst/>
          </a:prstGeom>
        </p:spPr>
      </p:pic>
      <p:pic>
        <p:nvPicPr>
          <p:cNvPr id="504" name="image 504"/>
          <p:cNvPicPr>
            <a:picLocks noChangeAspect="1"/>
          </p:cNvPicPr>
          <p:nvPr/>
        </p:nvPicPr>
        <p:blipFill>
          <a:blip r:embed="rId504">
                </a:blip>
          <a:srcRect/>
          <a:stretch>
            <a:fillRect/>
          </a:stretch>
        </p:blipFill>
        <p:spPr>
          <a:xfrm rot="0" flipV="0" flipH="0">
            <a:off x="2120999" y="3019767"/>
            <a:ext cx="8408128" cy="8392065"/>
          </a:xfrm>
          <a:prstGeom prst="rect">
            <a:avLst/>
          </a:prstGeom>
        </p:spPr>
      </p:pic>
      <p:grpSp>
        <p:nvGrpSpPr>
          <p:cNvPr id="505" name="组合 505"/>
          <p:cNvGrpSpPr/>
          <p:nvPr/>
        </p:nvGrpSpPr>
        <p:grpSpPr>
          <a:xfrm>
            <a:off x="1289046" y="1204551"/>
            <a:ext cx="10902953" cy="1174749"/>
            <a:chOff x="1289046" y="1204551"/>
            <a:chExt cx="10902953" cy="1174749"/>
          </a:xfrm>
        </p:grpSpPr>
        <p:pic>
          <p:nvPicPr>
            <p:cNvPr id="506" name="image 506"/>
            <p:cNvPicPr>
              <a:picLocks noChangeAspect="1"/>
            </p:cNvPicPr>
            <p:nvPr/>
          </p:nvPicPr>
          <p:blipFill>
            <a:blip r:embed="rId506">
                </a:blip>
            <a:srcRect/>
            <a:stretch>
              <a:fillRect/>
            </a:stretch>
          </p:blipFill>
          <p:spPr>
            <a:xfrm rot="0" flipV="0" flipH="0">
              <a:off x="1289046" y="1204551"/>
              <a:ext cx="355599" cy="1174749"/>
            </a:xfrm>
            <a:prstGeom prst="rect">
              <a:avLst/>
            </a:prstGeom>
          </p:spPr>
        </p:pic>
        <p:sp>
          <p:nvSpPr>
            <p:cNvPr id="507" name="Object 507"/>
            <p:cNvSpPr txBox="1"/>
            <p:nvPr/>
          </p:nvSpPr>
          <p:spPr>
            <a:xfrm>
              <a:off x="2027631" y="1258526"/>
              <a:ext cx="10316768" cy="914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980" i="0" b="0" dirty="0" smtClean="0" lang="zh-CN">
                  <a:solidFill>
                    <a:srgbClr val="2A2A2A"/>
                  </a:solidFill>
                  <a:latin typeface="OPPOSans-H"/>
                  <a:ea typeface="OPPOSans-H"/>
                </a:rPr>
                <a:t>本周用户转化情况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20688300" y="-25400"/>
            <a:ext cx="3708400" cy="1130300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602">
                </a:blip>
          <a:srcRect/>
          <a:stretch>
            <a:fillRect/>
          </a:stretch>
        </p:blipFill>
        <p:spPr>
          <a:xfrm rot="0" flipV="0" flipH="0">
            <a:off x="-38100" y="12052300"/>
            <a:ext cx="2794000" cy="1689100"/>
          </a:xfrm>
          <a:prstGeom prst="rect">
            <a:avLst/>
          </a:prstGeom>
        </p:spPr>
      </p:pic>
      <p:grpSp>
        <p:nvGrpSpPr>
          <p:cNvPr id="603" name="组合 603"/>
          <p:cNvGrpSpPr/>
          <p:nvPr/>
        </p:nvGrpSpPr>
        <p:grpSpPr>
          <a:xfrm>
            <a:off x="1289046" y="1204551"/>
            <a:ext cx="10902953" cy="1174749"/>
            <a:chOff x="1289046" y="1204551"/>
            <a:chExt cx="10902953" cy="1174749"/>
          </a:xfrm>
        </p:grpSpPr>
        <p:pic>
          <p:nvPicPr>
            <p:cNvPr id="604" name="image 604"/>
            <p:cNvPicPr>
              <a:picLocks noChangeAspect="1"/>
            </p:cNvPicPr>
            <p:nvPr/>
          </p:nvPicPr>
          <p:blipFill>
            <a:blip r:embed="rId604">
                </a:blip>
            <a:srcRect/>
            <a:stretch>
              <a:fillRect/>
            </a:stretch>
          </p:blipFill>
          <p:spPr>
            <a:xfrm rot="0" flipV="0" flipH="0">
              <a:off x="1289046" y="1204551"/>
              <a:ext cx="355599" cy="1174749"/>
            </a:xfrm>
            <a:prstGeom prst="rect">
              <a:avLst/>
            </a:prstGeom>
          </p:spPr>
        </p:pic>
        <p:sp>
          <p:nvSpPr>
            <p:cNvPr id="605" name="Object 605"/>
            <p:cNvSpPr txBox="1"/>
            <p:nvPr/>
          </p:nvSpPr>
          <p:spPr>
            <a:xfrm>
              <a:off x="2027631" y="1258526"/>
              <a:ext cx="10316768" cy="914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980" i="0" b="0" dirty="0" smtClean="0" lang="zh-CN">
                  <a:solidFill>
                    <a:srgbClr val="2A2A2A"/>
                  </a:solidFill>
                  <a:latin typeface="OPPOSans-H"/>
                  <a:ea typeface="OPPOSans-H"/>
                </a:rPr>
                <a:t>本周专题PV/UV</a:t>
              </a:r>
              <a:endParaRPr lang="zh-CN" altLang="en-US"/>
            </a:p>
          </p:txBody>
        </p:sp>
      </p:grpSp>
      <p:pic>
        <p:nvPicPr>
          <p:cNvPr id="606" name="image 606"/>
          <p:cNvPicPr>
            <a:picLocks noChangeAspect="1"/>
          </p:cNvPicPr>
          <p:nvPr/>
        </p:nvPicPr>
        <p:blipFill>
          <a:blip r:embed="rId606">
                </a:blip>
          <a:srcRect/>
          <a:stretch>
            <a:fillRect/>
          </a:stretch>
        </p:blipFill>
        <p:spPr>
          <a:xfrm rot="0" flipV="0" flipH="0">
            <a:off x="1649645" y="3387918"/>
            <a:ext cx="11369163" cy="8357456"/>
          </a:xfrm>
          <a:prstGeom prst="rect">
            <a:avLst/>
          </a:prstGeom>
        </p:spPr>
      </p:pic>
      <p:grpSp>
        <p:nvGrpSpPr>
          <p:cNvPr id="607" name="组合 607"/>
          <p:cNvGrpSpPr/>
          <p:nvPr/>
        </p:nvGrpSpPr>
        <p:grpSpPr>
          <a:xfrm>
            <a:off x="14276332" y="4579764"/>
            <a:ext cx="7950194" cy="2819399"/>
            <a:chOff x="14276332" y="4579764"/>
            <a:chExt cx="7950194" cy="2819399"/>
          </a:xfrm>
        </p:grpSpPr>
        <p:pic>
          <p:nvPicPr>
            <p:cNvPr id="608" name="image 608"/>
            <p:cNvPicPr>
              <a:picLocks noChangeAspect="1"/>
            </p:cNvPicPr>
            <p:nvPr/>
          </p:nvPicPr>
          <p:blipFill>
            <a:blip r:embed="rId608">
                </a:blip>
            <a:srcRect/>
            <a:stretch>
              <a:fillRect/>
            </a:stretch>
          </p:blipFill>
          <p:spPr>
            <a:xfrm rot="0" flipV="0" flipH="0">
              <a:off x="14276332" y="4759242"/>
              <a:ext cx="152399" cy="152399"/>
            </a:xfrm>
            <a:prstGeom prst="rect">
              <a:avLst/>
            </a:prstGeom>
          </p:spPr>
        </p:pic>
        <p:sp>
          <p:nvSpPr>
            <p:cNvPr id="609" name="Object 609"/>
            <p:cNvSpPr txBox="1"/>
            <p:nvPr/>
          </p:nvSpPr>
          <p:spPr>
            <a:xfrm>
              <a:off x="14426465" y="4503564"/>
              <a:ext cx="7952462" cy="28193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800" i="0" b="1" dirty="0" smtClean="0" lang="zh-CN">
                  <a:solidFill>
                    <a:srgbClr val="434343"/>
                  </a:solidFill>
                  <a:latin typeface="OPPOSans-B"/>
                  <a:ea typeface="OPPOSans-B"/>
                </a:rPr>
                <a:t>淘宝用户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33333"/>
                </a:lnSpc>
              </a:pPr>
              <a:r>
                <a:rPr sz="2800" i="0" b="0" dirty="0" smtClean="0" lang="zh-CN">
                  <a:solidFill>
                    <a:srgbClr val="434343"/>
                  </a:solidFill>
                  <a:latin typeface="OPPOSans-R"/>
                  <a:ea typeface="OPPOSans-R"/>
                </a:rPr>
                <a:t>从城市分布上看，淘宝用户群体在城市分布上较为均匀，从一二线大城市到三四五线城市均发生了大量购买，县城郊区人群成为后发崛起的购买主力军。</a:t>
              </a:r>
              <a:endParaRPr lang="zh-CN" altLang="en-US"/>
            </a:p>
          </p:txBody>
        </p:sp>
      </p:grpSp>
      <p:grpSp>
        <p:nvGrpSpPr>
          <p:cNvPr id="6011" name="组合 6011"/>
          <p:cNvGrpSpPr/>
          <p:nvPr/>
        </p:nvGrpSpPr>
        <p:grpSpPr>
          <a:xfrm>
            <a:off x="14276332" y="7979430"/>
            <a:ext cx="7950194" cy="2260600"/>
            <a:chOff x="14276332" y="7979430"/>
            <a:chExt cx="7950194" cy="2260600"/>
          </a:xfrm>
        </p:grpSpPr>
        <p:pic>
          <p:nvPicPr>
            <p:cNvPr id="6012" name="image 6012"/>
            <p:cNvPicPr>
              <a:picLocks noChangeAspect="1"/>
            </p:cNvPicPr>
            <p:nvPr/>
          </p:nvPicPr>
          <p:blipFill>
            <a:blip r:embed="rId6012">
                </a:blip>
            <a:srcRect/>
            <a:stretch>
              <a:fillRect/>
            </a:stretch>
          </p:blipFill>
          <p:spPr>
            <a:xfrm rot="0" flipV="0" flipH="0">
              <a:off x="14276332" y="8158908"/>
              <a:ext cx="152399" cy="152399"/>
            </a:xfrm>
            <a:prstGeom prst="rect">
              <a:avLst/>
            </a:prstGeom>
          </p:spPr>
        </p:pic>
        <p:sp>
          <p:nvSpPr>
            <p:cNvPr id="6013" name="Object 6013"/>
            <p:cNvSpPr txBox="1"/>
            <p:nvPr/>
          </p:nvSpPr>
          <p:spPr>
            <a:xfrm>
              <a:off x="14426465" y="7903230"/>
              <a:ext cx="7952462" cy="226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800" i="0" b="1" dirty="0" smtClean="0" lang="zh-CN">
                  <a:solidFill>
                    <a:srgbClr val="434343"/>
                  </a:solidFill>
                  <a:latin typeface="OPPOSans-B"/>
                  <a:ea typeface="OPPOSans-B"/>
                </a:rPr>
                <a:t>京东用户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800"/>
              </a:p>
              <a:endParaRPr lang="zh-CN" altLang="en-US" sz="2800"/>
            </a:p>
            <a:p>
              <a:pPr algn="l">
                <a:lnSpc>
                  <a:spcPct val="133333"/>
                </a:lnSpc>
              </a:pPr>
              <a:r>
                <a:rPr sz="2800" i="0" b="0" dirty="0" smtClean="0" lang="zh-CN">
                  <a:solidFill>
                    <a:srgbClr val="434343"/>
                  </a:solidFill>
                  <a:latin typeface="OPPOSans-R"/>
                  <a:ea typeface="OPPOSans-R"/>
                </a:rPr>
                <a:t>京东用户主力军为一二线城市白领人群，近年来微信购物不断拉平地域间消费差距，五六线城市用户数提升较多。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BAD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/>
          <a:stretch>
            <a:fillRect/>
          </a:stretch>
        </p:blipFill>
        <p:spPr>
          <a:xfrm rot="0" flipV="0" flipH="0">
            <a:off x="1263650" y="1200150"/>
            <a:ext cx="21856700" cy="113157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702">
                </a:blip>
          <a:srcRect/>
          <a:stretch>
            <a:fillRect/>
          </a:stretch>
        </p:blipFill>
        <p:spPr>
          <a:xfrm rot="0" flipV="0" flipH="0">
            <a:off x="12017214" y="3929567"/>
            <a:ext cx="11738649" cy="8586282"/>
          </a:xfrm>
          <a:prstGeom prst="rect">
            <a:avLst/>
          </a:prstGeom>
        </p:spPr>
      </p:pic>
      <p:pic>
        <p:nvPicPr>
          <p:cNvPr id="703" name="image 703"/>
          <p:cNvPicPr>
            <a:picLocks noChangeAspect="1"/>
          </p:cNvPicPr>
          <p:nvPr/>
        </p:nvPicPr>
        <p:blipFill>
          <a:blip r:embed="rId703">
                </a:blip>
          <a:srcRect/>
          <a:stretch>
            <a:fillRect/>
          </a:stretch>
        </p:blipFill>
        <p:spPr>
          <a:xfrm rot="0" flipV="0" flipH="0">
            <a:off x="3067537" y="7188305"/>
            <a:ext cx="8662055" cy="1034402"/>
          </a:xfrm>
          <a:prstGeom prst="rect">
            <a:avLst/>
          </a:prstGeom>
        </p:spPr>
      </p:pic>
      <p:sp>
        <p:nvSpPr>
          <p:cNvPr id="704" name="Object 704"/>
          <p:cNvSpPr txBox="1"/>
          <p:nvPr/>
        </p:nvSpPr>
        <p:spPr>
          <a:xfrm>
            <a:off x="3246372" y="7172107"/>
            <a:ext cx="10091285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spc="47" dirty="0" smtClean="0" lang="zh-CN">
                <a:solidFill>
                  <a:srgbClr val="FFFFFF"/>
                </a:solidFill>
                <a:latin typeface="BarlowCondensed-Medium"/>
                <a:ea typeface="BarlowCondensed-Medium"/>
              </a:rPr>
              <a:t>THANKS FOR WATCHING</a:t>
            </a:r>
            <a:endParaRPr lang="zh-CN" altLang="en-US"/>
          </a:p>
        </p:txBody>
      </p:sp>
      <p:sp>
        <p:nvSpPr>
          <p:cNvPr id="705" name="Object 705"/>
          <p:cNvSpPr txBox="1"/>
          <p:nvPr/>
        </p:nvSpPr>
        <p:spPr>
          <a:xfrm>
            <a:off x="2965937" y="4549737"/>
            <a:ext cx="11204485" cy="228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5000" i="0" b="0" dirty="0" smtClean="0" lang="zh-CN">
                <a:solidFill>
                  <a:srgbClr val="256095"/>
                </a:solidFill>
                <a:latin typeface="Reeji-CloudZongYi-GB-Regular"/>
                <a:ea typeface="Reeji-CloudZongYi-GB-Regular"/>
              </a:rPr>
              <a:t>谢谢观看</a:t>
            </a:r>
            <a:endParaRPr lang="zh-CN" altLang="en-US"/>
          </a:p>
        </p:txBody>
      </p:sp>
      <p:grpSp>
        <p:nvGrpSpPr>
          <p:cNvPr id="706" name="组合 706"/>
          <p:cNvGrpSpPr/>
          <p:nvPr/>
        </p:nvGrpSpPr>
        <p:grpSpPr>
          <a:xfrm>
            <a:off x="3067537" y="10193991"/>
            <a:ext cx="6450939" cy="609600"/>
            <a:chOff x="3067537" y="10193991"/>
            <a:chExt cx="6450939" cy="609600"/>
          </a:xfrm>
        </p:grpSpPr>
        <p:pic>
          <p:nvPicPr>
            <p:cNvPr id="707" name="image 707"/>
            <p:cNvPicPr>
              <a:picLocks noChangeAspect="1"/>
            </p:cNvPicPr>
            <p:nvPr/>
          </p:nvPicPr>
          <p:blipFill>
            <a:blip r:embed="rId707">
                </a:blip>
            <a:srcRect/>
            <a:stretch>
              <a:fillRect/>
            </a:stretch>
          </p:blipFill>
          <p:spPr>
            <a:xfrm rot="0" flipV="0" flipH="0">
              <a:off x="3067537" y="10358570"/>
              <a:ext cx="280441" cy="280441"/>
            </a:xfrm>
            <a:prstGeom prst="rect">
              <a:avLst/>
            </a:prstGeom>
          </p:spPr>
        </p:pic>
        <p:sp>
          <p:nvSpPr>
            <p:cNvPr id="708" name="Object 708"/>
            <p:cNvSpPr txBox="1"/>
            <p:nvPr/>
          </p:nvSpPr>
          <p:spPr>
            <a:xfrm>
              <a:off x="3416696" y="10117791"/>
              <a:ext cx="6254179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spc="175" dirty="0" smtClean="0" lang="zh-CN">
                  <a:solidFill>
                    <a:srgbClr val="2A2A2A"/>
                  </a:solidFill>
                  <a:latin typeface="OPPOSans-M"/>
                  <a:ea typeface="OPPOSans-M"/>
                </a:rPr>
                <a:t>数据运营：高小定</a:t>
              </a:r>
              <a:endParaRPr lang="zh-CN" altLang="en-US"/>
            </a:p>
          </p:txBody>
        </p:sp>
      </p:grpSp>
      <p:grpSp>
        <p:nvGrpSpPr>
          <p:cNvPr id="709" name="组合 709"/>
          <p:cNvGrpSpPr/>
          <p:nvPr/>
        </p:nvGrpSpPr>
        <p:grpSpPr>
          <a:xfrm>
            <a:off x="-505705" y="-911965"/>
            <a:ext cx="4692218" cy="4532256"/>
            <a:chOff x="-505705" y="-911965"/>
            <a:chExt cx="4692218" cy="4532256"/>
          </a:xfrm>
        </p:grpSpPr>
        <p:pic>
          <p:nvPicPr>
            <p:cNvPr id="7010" name="image 7010"/>
            <p:cNvPicPr>
              <a:picLocks noChangeAspect="1"/>
            </p:cNvPicPr>
            <p:nvPr/>
          </p:nvPicPr>
          <p:blipFill>
            <a:blip r:embed="rId7010">
                </a:blip>
            <a:srcRect/>
            <a:stretch>
              <a:fillRect/>
            </a:stretch>
          </p:blipFill>
          <p:spPr>
            <a:xfrm rot="0" flipV="0" flipH="0">
              <a:off x="702895" y="-911965"/>
              <a:ext cx="3483616" cy="2008411"/>
            </a:xfrm>
            <a:prstGeom prst="rect">
              <a:avLst/>
            </a:prstGeom>
          </p:spPr>
        </p:pic>
        <p:pic>
          <p:nvPicPr>
            <p:cNvPr id="7011" name="image 7011"/>
            <p:cNvPicPr>
              <a:picLocks noChangeAspect="1"/>
            </p:cNvPicPr>
            <p:nvPr/>
          </p:nvPicPr>
          <p:blipFill>
            <a:blip r:embed="rId7011">
                </a:blip>
            <a:srcRect/>
            <a:stretch>
              <a:fillRect/>
            </a:stretch>
          </p:blipFill>
          <p:spPr>
            <a:xfrm rot="0" flipV="0" flipH="0">
              <a:off x="-505705" y="314409"/>
              <a:ext cx="1795129" cy="3305881"/>
            </a:xfrm>
            <a:prstGeom prst="rect">
              <a:avLst/>
            </a:prstGeom>
          </p:spPr>
        </p:pic>
        <p:pic>
          <p:nvPicPr>
            <p:cNvPr id="7012" name="image 7012"/>
            <p:cNvPicPr>
              <a:picLocks noChangeAspect="1"/>
            </p:cNvPicPr>
            <p:nvPr/>
          </p:nvPicPr>
          <p:blipFill>
            <a:blip r:embed="rId7012">
                </a:blip>
            <a:srcRect/>
            <a:stretch>
              <a:fillRect/>
            </a:stretch>
          </p:blipFill>
          <p:spPr>
            <a:xfrm rot="0" flipV="0" flipH="0">
              <a:off x="-505705" y="-752003"/>
              <a:ext cx="3412522" cy="34658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2020-12-02T14:37:14.058Z</dcterms:created>
  <dcterms:modified xsi:type="dcterms:W3CDTF">2020-12-02T14:37:14.058Z</dcterms:modified>
</cp:coreProperties>
</file>